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65" r:id="rId5"/>
    <p:sldId id="264" r:id="rId6"/>
    <p:sldId id="278" r:id="rId7"/>
    <p:sldId id="277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is Chavez" initials="LC" lastIdx="2" clrIdx="0">
    <p:extLst>
      <p:ext uri="{19B8F6BF-5375-455C-9EA6-DF929625EA0E}">
        <p15:presenceInfo xmlns:p15="http://schemas.microsoft.com/office/powerpoint/2012/main" userId="S::luis.chavez@grupodefensa.cl::63eb27b8-4641-4eed-930e-5ba18c5db4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C24388-7CA4-4B86-B01A-E421AA309000}" v="1" dt="2024-06-27T06:13:44.3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21" autoAdjust="0"/>
    <p:restoredTop sz="95033" autoAdjust="0"/>
  </p:normalViewPr>
  <p:slideViewPr>
    <p:cSldViewPr snapToGrid="0">
      <p:cViewPr varScale="1">
        <p:scale>
          <a:sx n="82" d="100"/>
          <a:sy n="82" d="100"/>
        </p:scale>
        <p:origin x="4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 Chavez" userId="9fa144dcf7217483" providerId="LiveId" clId="{5D7F32E2-D1A1-43DD-9FF6-7BD6EDB186D7}"/>
    <pc:docChg chg="undo custSel delSld modSld">
      <pc:chgData name="Luis Chavez" userId="9fa144dcf7217483" providerId="LiveId" clId="{5D7F32E2-D1A1-43DD-9FF6-7BD6EDB186D7}" dt="2024-06-27T06:17:45.884" v="29" actId="1076"/>
      <pc:docMkLst>
        <pc:docMk/>
      </pc:docMkLst>
      <pc:sldChg chg="del">
        <pc:chgData name="Luis Chavez" userId="9fa144dcf7217483" providerId="LiveId" clId="{5D7F32E2-D1A1-43DD-9FF6-7BD6EDB186D7}" dt="2024-06-27T06:15:56.061" v="1" actId="47"/>
        <pc:sldMkLst>
          <pc:docMk/>
          <pc:sldMk cId="796019826" sldId="256"/>
        </pc:sldMkLst>
      </pc:sldChg>
      <pc:sldChg chg="del">
        <pc:chgData name="Luis Chavez" userId="9fa144dcf7217483" providerId="LiveId" clId="{5D7F32E2-D1A1-43DD-9FF6-7BD6EDB186D7}" dt="2024-06-27T06:16:23.815" v="5" actId="47"/>
        <pc:sldMkLst>
          <pc:docMk/>
          <pc:sldMk cId="16513883" sldId="258"/>
        </pc:sldMkLst>
      </pc:sldChg>
      <pc:sldChg chg="modSp mod">
        <pc:chgData name="Luis Chavez" userId="9fa144dcf7217483" providerId="LiveId" clId="{5D7F32E2-D1A1-43DD-9FF6-7BD6EDB186D7}" dt="2024-06-27T06:17:45.884" v="29" actId="1076"/>
        <pc:sldMkLst>
          <pc:docMk/>
          <pc:sldMk cId="2282917478" sldId="260"/>
        </pc:sldMkLst>
        <pc:spChg chg="mod">
          <ac:chgData name="Luis Chavez" userId="9fa144dcf7217483" providerId="LiveId" clId="{5D7F32E2-D1A1-43DD-9FF6-7BD6EDB186D7}" dt="2024-06-27T06:17:45.884" v="29" actId="1076"/>
          <ac:spMkLst>
            <pc:docMk/>
            <pc:sldMk cId="2282917478" sldId="260"/>
            <ac:spMk id="2" creationId="{6D2618D4-762F-CA1B-493D-944150194824}"/>
          </ac:spMkLst>
        </pc:spChg>
      </pc:sldChg>
      <pc:sldChg chg="del">
        <pc:chgData name="Luis Chavez" userId="9fa144dcf7217483" providerId="LiveId" clId="{5D7F32E2-D1A1-43DD-9FF6-7BD6EDB186D7}" dt="2024-06-27T06:17:03.820" v="11" actId="47"/>
        <pc:sldMkLst>
          <pc:docMk/>
          <pc:sldMk cId="1908075199" sldId="261"/>
        </pc:sldMkLst>
      </pc:sldChg>
      <pc:sldChg chg="del">
        <pc:chgData name="Luis Chavez" userId="9fa144dcf7217483" providerId="LiveId" clId="{5D7F32E2-D1A1-43DD-9FF6-7BD6EDB186D7}" dt="2024-06-27T06:16:44.642" v="7" actId="47"/>
        <pc:sldMkLst>
          <pc:docMk/>
          <pc:sldMk cId="3538206766" sldId="266"/>
        </pc:sldMkLst>
      </pc:sldChg>
      <pc:sldChg chg="del">
        <pc:chgData name="Luis Chavez" userId="9fa144dcf7217483" providerId="LiveId" clId="{5D7F32E2-D1A1-43DD-9FF6-7BD6EDB186D7}" dt="2024-06-27T06:17:00.542" v="10" actId="47"/>
        <pc:sldMkLst>
          <pc:docMk/>
          <pc:sldMk cId="907303030" sldId="268"/>
        </pc:sldMkLst>
      </pc:sldChg>
      <pc:sldChg chg="del">
        <pc:chgData name="Luis Chavez" userId="9fa144dcf7217483" providerId="LiveId" clId="{5D7F32E2-D1A1-43DD-9FF6-7BD6EDB186D7}" dt="2024-06-27T06:16:21.262" v="4" actId="47"/>
        <pc:sldMkLst>
          <pc:docMk/>
          <pc:sldMk cId="1077348379" sldId="270"/>
        </pc:sldMkLst>
      </pc:sldChg>
      <pc:sldChg chg="del">
        <pc:chgData name="Luis Chavez" userId="9fa144dcf7217483" providerId="LiveId" clId="{5D7F32E2-D1A1-43DD-9FF6-7BD6EDB186D7}" dt="2024-06-27T06:16:05.794" v="3" actId="47"/>
        <pc:sldMkLst>
          <pc:docMk/>
          <pc:sldMk cId="2976996505" sldId="272"/>
        </pc:sldMkLst>
      </pc:sldChg>
      <pc:sldChg chg="del">
        <pc:chgData name="Luis Chavez" userId="9fa144dcf7217483" providerId="LiveId" clId="{5D7F32E2-D1A1-43DD-9FF6-7BD6EDB186D7}" dt="2024-06-27T06:16:57.435" v="9" actId="47"/>
        <pc:sldMkLst>
          <pc:docMk/>
          <pc:sldMk cId="3133679717" sldId="273"/>
        </pc:sldMkLst>
      </pc:sldChg>
      <pc:sldChg chg="del">
        <pc:chgData name="Luis Chavez" userId="9fa144dcf7217483" providerId="LiveId" clId="{5D7F32E2-D1A1-43DD-9FF6-7BD6EDB186D7}" dt="2024-06-27T06:16:46.154" v="8" actId="47"/>
        <pc:sldMkLst>
          <pc:docMk/>
          <pc:sldMk cId="2897883863" sldId="274"/>
        </pc:sldMkLst>
      </pc:sldChg>
      <pc:sldChg chg="del">
        <pc:chgData name="Luis Chavez" userId="9fa144dcf7217483" providerId="LiveId" clId="{5D7F32E2-D1A1-43DD-9FF6-7BD6EDB186D7}" dt="2024-06-27T06:15:56.904" v="2" actId="47"/>
        <pc:sldMkLst>
          <pc:docMk/>
          <pc:sldMk cId="675123271" sldId="275"/>
        </pc:sldMkLst>
      </pc:sldChg>
      <pc:sldChg chg="del">
        <pc:chgData name="Luis Chavez" userId="9fa144dcf7217483" providerId="LiveId" clId="{5D7F32E2-D1A1-43DD-9FF6-7BD6EDB186D7}" dt="2024-06-27T06:15:55.186" v="0" actId="47"/>
        <pc:sldMkLst>
          <pc:docMk/>
          <pc:sldMk cId="425912241" sldId="276"/>
        </pc:sldMkLst>
      </pc:sldChg>
      <pc:sldChg chg="del">
        <pc:chgData name="Luis Chavez" userId="9fa144dcf7217483" providerId="LiveId" clId="{5D7F32E2-D1A1-43DD-9FF6-7BD6EDB186D7}" dt="2024-06-27T06:16:43.440" v="6" actId="47"/>
        <pc:sldMkLst>
          <pc:docMk/>
          <pc:sldMk cId="1083581477" sldId="27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54A8E7-3CE6-4081-A1D5-54B9006433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7D9CAE-981E-4133-AFF5-88930B727E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A660C6-89DD-43AA-8763-BAA5297FC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E69D-9C61-4185-B370-36BA2DD0CAA4}" type="datetimeFigureOut">
              <a:rPr lang="es-CL" smtClean="0"/>
              <a:t>27-06-2024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B72CD4-A5CB-4FA8-B854-6D7AE3592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379CE1-A547-473C-8762-C73A58347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9638-39B8-4A1E-8D0F-355558C679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527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E6E684-B85C-43DF-9F67-D1ED5D2BF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10F61A-C77A-4B09-805E-40F8DDEBC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199AAB-C489-4A0B-9714-317EDB41E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E69D-9C61-4185-B370-36BA2DD0CAA4}" type="datetimeFigureOut">
              <a:rPr lang="es-CL" smtClean="0"/>
              <a:t>27-06-2024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D3574F-CDF9-4B07-8D81-C7763FD03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24CD25-C2CF-4E85-B610-4787B4609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9638-39B8-4A1E-8D0F-355558C679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582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5459B08-76CD-47EA-8C6C-EBDD6F566E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5CAB3E4-E04F-438A-A3FF-55267BE2E7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EE3EE-4DC5-4052-BFA6-9C833BDD2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E69D-9C61-4185-B370-36BA2DD0CAA4}" type="datetimeFigureOut">
              <a:rPr lang="es-CL" smtClean="0"/>
              <a:t>27-06-2024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3DB161-0CC9-4429-886F-929927FD6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46698E-DB58-49AD-879D-D717ED2FB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9638-39B8-4A1E-8D0F-355558C679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245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C7119C-00FC-4941-95C2-1822A8915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956BA8-E93D-4F3B-A85C-EC47C8034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2857DF-01A0-442E-9CFA-36C6D726C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E69D-9C61-4185-B370-36BA2DD0CAA4}" type="datetimeFigureOut">
              <a:rPr lang="es-CL" smtClean="0"/>
              <a:t>27-06-2024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748F9D-B094-495A-A077-BBE716147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5399A7-2AC3-419D-8775-380C36AB4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9638-39B8-4A1E-8D0F-355558C679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0430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40CFBA-6B78-4F93-AB8F-976307112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DC0EF0-EF41-42F1-B942-51FFD4B11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EE69C2-780A-46EE-8C70-8264921B4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E69D-9C61-4185-B370-36BA2DD0CAA4}" type="datetimeFigureOut">
              <a:rPr lang="es-CL" smtClean="0"/>
              <a:t>27-06-2024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F4F5D8-525A-41CE-93A6-0AC62415B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906F0E-F19C-463A-8B9D-69EB8F197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9638-39B8-4A1E-8D0F-355558C679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965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5FD1D9-95C0-4D7D-9433-CA19F857A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46FB19-291E-4A88-BD17-2074124B56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9284242-BF61-4BC7-B23F-5EF506068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AAB488-90D1-4405-B6BC-1FAF9CCCD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E69D-9C61-4185-B370-36BA2DD0CAA4}" type="datetimeFigureOut">
              <a:rPr lang="es-CL" smtClean="0"/>
              <a:t>27-06-2024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24B658-6FFD-455E-9633-EE85316E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48FFF9-0911-4B55-B060-CE1A6F5EE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9638-39B8-4A1E-8D0F-355558C679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8620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C45CBA-52C7-4B6D-9CF9-64CC3F8D6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DC044D-293F-4FF3-93B8-50FEBFC2F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B2F17E-A2DA-495C-AEF9-B1BF09F3C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20E63CC-D911-4C3F-9007-B0730F9AA4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593E64A-626C-4BB4-B667-C6ACC3E204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A641D-47AA-40BB-856F-D68C4F6EC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E69D-9C61-4185-B370-36BA2DD0CAA4}" type="datetimeFigureOut">
              <a:rPr lang="es-CL" smtClean="0"/>
              <a:t>27-06-2024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3F1EAB1-B28D-416C-A2A1-D09721475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78F5263-AEC5-42A9-A466-C11F26E86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9638-39B8-4A1E-8D0F-355558C679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9170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25C8E5-EE03-4395-AF80-BC7199F1F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86F2905-1506-456D-A8DD-65C8E303E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E69D-9C61-4185-B370-36BA2DD0CAA4}" type="datetimeFigureOut">
              <a:rPr lang="es-CL" smtClean="0"/>
              <a:t>27-06-2024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166C1D4-BC7E-478E-8608-BEDB641EF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7E6A840-76E1-41F2-AB88-2D1CEB422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9638-39B8-4A1E-8D0F-355558C679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691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82B621B-24F1-43CC-9D3A-7F53E1AA0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E69D-9C61-4185-B370-36BA2DD0CAA4}" type="datetimeFigureOut">
              <a:rPr lang="es-CL" smtClean="0"/>
              <a:t>27-06-2024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09F01E7-5411-41FE-9BDA-66426E0A3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A089895-7E88-46CD-AFFB-A9651A657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9638-39B8-4A1E-8D0F-355558C679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311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99CD3-396B-4D3C-A517-C449C7A98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B53C28-1554-4120-8E2A-656806B27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24D02C2-8699-4D8F-B2AB-EE1126604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886060-3B0E-4E2B-A069-047A86FA4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E69D-9C61-4185-B370-36BA2DD0CAA4}" type="datetimeFigureOut">
              <a:rPr lang="es-CL" smtClean="0"/>
              <a:t>27-06-2024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F760C6-239C-4A6A-BB5D-76402EA21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4CCE48-BE01-4A12-82B8-3B870519B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9638-39B8-4A1E-8D0F-355558C679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4965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1A236F-D053-480E-AC5F-D16B1EEAA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BCAE8AF-3975-4D9A-AC70-335D2532B2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7A9166-8F71-47B7-9ADD-F8E8BF208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0ECAA1-0FA4-48D2-B56E-DB1E7504F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E69D-9C61-4185-B370-36BA2DD0CAA4}" type="datetimeFigureOut">
              <a:rPr lang="es-CL" smtClean="0"/>
              <a:t>27-06-2024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A8668F-3178-4CD8-B868-ECF3AAA63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643D85-B85C-4B9C-9150-D67B0B6B1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9638-39B8-4A1E-8D0F-355558C679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613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003961B-6DD7-43CE-A5A1-E4199FE22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0DBDFF-BF2A-4E49-84BB-222A7C59C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234EF9-DF8D-46EE-99E8-04F9F5FFD1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9E69D-9C61-4185-B370-36BA2DD0CAA4}" type="datetimeFigureOut">
              <a:rPr lang="es-CL" smtClean="0"/>
              <a:t>27-06-2024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34E85C-15B9-468E-8050-CD38D429E2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83C32B-DC4F-4617-A26B-8DEB95596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39638-39B8-4A1E-8D0F-355558C679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456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ltioexcel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tioexcel.com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tioexcel.com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tioexcel.com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tioexcel.com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tioexcel.com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tioexcel.com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F1B49024-0A7C-4F40-83D7-6FF228F3B27E}"/>
              </a:ext>
            </a:extLst>
          </p:cNvPr>
          <p:cNvSpPr txBox="1"/>
          <p:nvPr/>
        </p:nvSpPr>
        <p:spPr>
          <a:xfrm>
            <a:off x="733298" y="4711671"/>
            <a:ext cx="3302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800" dirty="0">
                <a:latin typeface="Roboto Black" panose="02000000000000000000" pitchFamily="2" charset="0"/>
                <a:ea typeface="Roboto Black" panose="02000000000000000000" pitchFamily="2" charset="0"/>
              </a:rPr>
              <a:t>Desde CERO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A1C4497A-4C97-48E6-9142-F9873B6B1C4C}"/>
              </a:ext>
            </a:extLst>
          </p:cNvPr>
          <p:cNvCxnSpPr>
            <a:cxnSpLocks/>
          </p:cNvCxnSpPr>
          <p:nvPr/>
        </p:nvCxnSpPr>
        <p:spPr>
          <a:xfrm>
            <a:off x="4035653" y="1962150"/>
            <a:ext cx="0" cy="25717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FB19CFD-06CB-4AB6-8751-6FE7726A0BBD}"/>
              </a:ext>
            </a:extLst>
          </p:cNvPr>
          <p:cNvSpPr/>
          <p:nvPr/>
        </p:nvSpPr>
        <p:spPr>
          <a:xfrm>
            <a:off x="0" y="6321287"/>
            <a:ext cx="12192000" cy="536713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  <a:latin typeface="Bahnschrift Condensed" panose="020B05020402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WWW.ELTIOEXCEL.COM</a:t>
            </a:r>
            <a:r>
              <a:rPr lang="es-MX" sz="2000" dirty="0">
                <a:solidFill>
                  <a:schemeClr val="tx1"/>
                </a:solidFill>
                <a:latin typeface="Bahnschrift Condensed" panose="020B0502040204020203" pitchFamily="34" charset="0"/>
              </a:rPr>
              <a:t>                                                                                                                                                   @ELTIOEXCEL</a:t>
            </a:r>
            <a:endParaRPr lang="es-CL" sz="2000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66E5BCD-EC0E-4603-90D9-9A3E5B95B7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9338" y="2196231"/>
            <a:ext cx="2919136" cy="2118314"/>
          </a:xfrm>
          <a:prstGeom prst="rect">
            <a:avLst/>
          </a:prstGeom>
        </p:spPr>
      </p:pic>
      <p:pic>
        <p:nvPicPr>
          <p:cNvPr id="3" name="Imagen 2" descr="Dibujo animado de un personaje con la boca abierta&#10;&#10;Descripción generada automáticamente con confianza media">
            <a:extLst>
              <a:ext uri="{FF2B5EF4-FFF2-40B4-BE49-F238E27FC236}">
                <a16:creationId xmlns:a16="http://schemas.microsoft.com/office/drawing/2014/main" id="{168B8C11-4FB9-B3CD-5977-DFF52511CA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3736" y="4353737"/>
            <a:ext cx="1762307" cy="1762307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D2618D4-762F-CA1B-493D-944150194824}"/>
              </a:ext>
            </a:extLst>
          </p:cNvPr>
          <p:cNvSpPr txBox="1"/>
          <p:nvPr/>
        </p:nvSpPr>
        <p:spPr>
          <a:xfrm>
            <a:off x="733297" y="2091665"/>
            <a:ext cx="330235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4400" b="1" dirty="0">
                <a:latin typeface="Nunito" panose="02000503030000020003" pitchFamily="2" charset="0"/>
                <a:ea typeface="Roboto Black" panose="02000000000000000000" pitchFamily="2" charset="0"/>
              </a:rPr>
              <a:t>Curso </a:t>
            </a:r>
          </a:p>
          <a:p>
            <a:pPr algn="r"/>
            <a:r>
              <a:rPr lang="es-MX" sz="4400" b="1" dirty="0">
                <a:latin typeface="Nunito" panose="02000503030000020003" pitchFamily="2" charset="0"/>
                <a:ea typeface="Roboto Black" panose="02000000000000000000" pitchFamily="2" charset="0"/>
              </a:rPr>
              <a:t>de</a:t>
            </a:r>
            <a:endParaRPr lang="es-MX" sz="7200" b="1" dirty="0">
              <a:latin typeface="Nunito" panose="02000503030000020003" pitchFamily="2" charset="0"/>
              <a:ea typeface="Roboto Black" panose="02000000000000000000" pitchFamily="2" charset="0"/>
            </a:endParaRPr>
          </a:p>
          <a:p>
            <a:pPr algn="r"/>
            <a:r>
              <a:rPr lang="es-MX" sz="7200" b="1" dirty="0">
                <a:solidFill>
                  <a:schemeClr val="accent6"/>
                </a:solidFill>
                <a:latin typeface="Nunito" panose="02000503030000020003" pitchFamily="2" charset="0"/>
                <a:ea typeface="Roboto Black" panose="02000000000000000000" pitchFamily="2" charset="0"/>
              </a:rPr>
              <a:t>EXCEL</a:t>
            </a:r>
          </a:p>
          <a:p>
            <a:pPr algn="r"/>
            <a:endParaRPr lang="es-CL" sz="28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917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n 18">
            <a:extLst>
              <a:ext uri="{FF2B5EF4-FFF2-40B4-BE49-F238E27FC236}">
                <a16:creationId xmlns:a16="http://schemas.microsoft.com/office/drawing/2014/main" id="{86C22FC5-0C41-42AD-90E3-C1AFD42FBD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0" t="4256" b="26935"/>
          <a:stretch/>
        </p:blipFill>
        <p:spPr>
          <a:xfrm>
            <a:off x="0" y="-149527"/>
            <a:ext cx="12192000" cy="6858000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BCBEAD8F-62AF-4A24-B92A-F07B5A8630A8}"/>
              </a:ext>
            </a:extLst>
          </p:cNvPr>
          <p:cNvSpPr/>
          <p:nvPr/>
        </p:nvSpPr>
        <p:spPr>
          <a:xfrm>
            <a:off x="0" y="6321287"/>
            <a:ext cx="12192000" cy="536713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  <a:latin typeface="Bahnschrift Condensed" panose="020B05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WWW.ELTIOEXCEL.COM</a:t>
            </a:r>
            <a:r>
              <a:rPr lang="es-MX" sz="2000" dirty="0">
                <a:solidFill>
                  <a:schemeClr val="tx1"/>
                </a:solidFill>
                <a:latin typeface="Bahnschrift Condensed" panose="020B0502040204020203" pitchFamily="34" charset="0"/>
              </a:rPr>
              <a:t>                                                                                                                                                   @ELTIOEXCEL</a:t>
            </a:r>
            <a:endParaRPr lang="es-CL" sz="2000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0371916-1339-4C32-AD89-A69CFC93705B}"/>
              </a:ext>
            </a:extLst>
          </p:cNvPr>
          <p:cNvSpPr/>
          <p:nvPr/>
        </p:nvSpPr>
        <p:spPr>
          <a:xfrm>
            <a:off x="6627526" y="233902"/>
            <a:ext cx="4892884" cy="2594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- Celdas </a:t>
            </a:r>
            <a:endParaRPr lang="es-CL" sz="2000" b="1" dirty="0">
              <a:latin typeface="Nunito" panose="02000503030000020003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Son el punto de encuentro de la fila y columna, las celdas son como coordenadas de ajedrez o geográficas observada por letra en la columna y numero en la fila</a:t>
            </a:r>
            <a:endParaRPr lang="es-CL" sz="2000" dirty="0">
              <a:latin typeface="Nunito" panose="02000503030000020003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Por ejemplo ; A1</a:t>
            </a:r>
            <a:endParaRPr lang="es-CL" dirty="0">
              <a:latin typeface="Nunito" panose="02000503030000020003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C690039-DC5C-4A4B-9807-0E1DB36439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515" y="564848"/>
            <a:ext cx="4561280" cy="335908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7" name="Elipse 6">
            <a:extLst>
              <a:ext uri="{FF2B5EF4-FFF2-40B4-BE49-F238E27FC236}">
                <a16:creationId xmlns:a16="http://schemas.microsoft.com/office/drawing/2014/main" id="{6AB0C42F-9973-4E28-88F8-A4A879DEAD1B}"/>
              </a:ext>
            </a:extLst>
          </p:cNvPr>
          <p:cNvSpPr/>
          <p:nvPr/>
        </p:nvSpPr>
        <p:spPr>
          <a:xfrm>
            <a:off x="1197425" y="1321126"/>
            <a:ext cx="238540" cy="17227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0FAF9040-EA1E-4860-BB94-92F6D7FF5C6C}"/>
              </a:ext>
            </a:extLst>
          </p:cNvPr>
          <p:cNvSpPr/>
          <p:nvPr/>
        </p:nvSpPr>
        <p:spPr>
          <a:xfrm>
            <a:off x="2252225" y="1807677"/>
            <a:ext cx="238540" cy="172278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B4FF04C-27D6-4972-93CE-328AD56D7E56}"/>
              </a:ext>
            </a:extLst>
          </p:cNvPr>
          <p:cNvSpPr/>
          <p:nvPr/>
        </p:nvSpPr>
        <p:spPr>
          <a:xfrm>
            <a:off x="4004015" y="2235404"/>
            <a:ext cx="238540" cy="172278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287C597D-3846-4081-B9C1-D5910F6D11F4}"/>
              </a:ext>
            </a:extLst>
          </p:cNvPr>
          <p:cNvCxnSpPr>
            <a:cxnSpLocks/>
            <a:stCxn id="15" idx="2"/>
          </p:cNvCxnSpPr>
          <p:nvPr/>
        </p:nvCxnSpPr>
        <p:spPr>
          <a:xfrm flipH="1">
            <a:off x="1012054" y="2321543"/>
            <a:ext cx="29919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B6B4E3B3-5B34-4FDE-BFD3-FF9120B5E99B}"/>
              </a:ext>
            </a:extLst>
          </p:cNvPr>
          <p:cNvCxnSpPr>
            <a:cxnSpLocks/>
            <a:stCxn id="15" idx="0"/>
          </p:cNvCxnSpPr>
          <p:nvPr/>
        </p:nvCxnSpPr>
        <p:spPr>
          <a:xfrm flipV="1">
            <a:off x="4123285" y="1324968"/>
            <a:ext cx="0" cy="9104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BC0758DC-AC88-4A84-8DB9-0F2C22B9FB2E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1012054" y="1893816"/>
            <a:ext cx="1240171" cy="7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553BDCED-C33B-4068-9C6F-49E8161E3256}"/>
              </a:ext>
            </a:extLst>
          </p:cNvPr>
          <p:cNvCxnSpPr>
            <a:stCxn id="11" idx="0"/>
          </p:cNvCxnSpPr>
          <p:nvPr/>
        </p:nvCxnSpPr>
        <p:spPr>
          <a:xfrm flipV="1">
            <a:off x="2371495" y="1222006"/>
            <a:ext cx="0" cy="585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23">
            <a:extLst>
              <a:ext uri="{FF2B5EF4-FFF2-40B4-BE49-F238E27FC236}">
                <a16:creationId xmlns:a16="http://schemas.microsoft.com/office/drawing/2014/main" id="{A2D295A3-4DCB-4EDC-8A4E-2958E018784F}"/>
              </a:ext>
            </a:extLst>
          </p:cNvPr>
          <p:cNvSpPr/>
          <p:nvPr/>
        </p:nvSpPr>
        <p:spPr>
          <a:xfrm>
            <a:off x="6627526" y="3081906"/>
            <a:ext cx="4749553" cy="1833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- Barra de Fórmulas </a:t>
            </a:r>
            <a:endParaRPr lang="es-CL" sz="2000" b="1" dirty="0">
              <a:latin typeface="Nunito" panose="02000503030000020003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Localizada encima de las columnas, en la barra de formula podemos observar todo el contenido de la celda, y nos da la posibilidad de editar directamente</a:t>
            </a:r>
            <a:r>
              <a:rPr lang="es-MX" sz="2000" dirty="0">
                <a:latin typeface="Nunito" panose="02000503030000020003" pitchFamily="2" charset="0"/>
                <a:cs typeface="Times New Roman" panose="02020603050405020304" pitchFamily="18" charset="0"/>
              </a:rPr>
              <a:t>. </a:t>
            </a:r>
            <a:endParaRPr lang="es-CL" sz="2000" dirty="0">
              <a:latin typeface="Nunito" panose="02000503030000020003" pitchFamily="2" charset="0"/>
              <a:cs typeface="Times New Roman" panose="02020603050405020304" pitchFamily="18" charset="0"/>
            </a:endParaRP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FA5864DA-6BCD-4A26-AC58-6945989B644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06" t="12951" r="50877" b="68264"/>
          <a:stretch/>
        </p:blipFill>
        <p:spPr>
          <a:xfrm>
            <a:off x="815050" y="4950030"/>
            <a:ext cx="6616470" cy="125144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14" name="Elipse 13">
            <a:extLst>
              <a:ext uri="{FF2B5EF4-FFF2-40B4-BE49-F238E27FC236}">
                <a16:creationId xmlns:a16="http://schemas.microsoft.com/office/drawing/2014/main" id="{164087A1-E2E8-74FF-39A9-48F9F464E803}"/>
              </a:ext>
            </a:extLst>
          </p:cNvPr>
          <p:cNvSpPr/>
          <p:nvPr/>
        </p:nvSpPr>
        <p:spPr>
          <a:xfrm>
            <a:off x="3108850" y="2742224"/>
            <a:ext cx="238540" cy="17227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36739578-6AAB-38B7-C347-6141D016E543}"/>
              </a:ext>
            </a:extLst>
          </p:cNvPr>
          <p:cNvSpPr/>
          <p:nvPr/>
        </p:nvSpPr>
        <p:spPr>
          <a:xfrm>
            <a:off x="1316695" y="3193334"/>
            <a:ext cx="238540" cy="172278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C910CDF9-BCBD-E265-B296-CDABCA4FD996}"/>
              </a:ext>
            </a:extLst>
          </p:cNvPr>
          <p:cNvSpPr/>
          <p:nvPr/>
        </p:nvSpPr>
        <p:spPr>
          <a:xfrm>
            <a:off x="4835371" y="3193334"/>
            <a:ext cx="238540" cy="172278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CEF2FB49-31B1-9F5D-DC5C-77193216C5F1}"/>
              </a:ext>
            </a:extLst>
          </p:cNvPr>
          <p:cNvSpPr/>
          <p:nvPr/>
        </p:nvSpPr>
        <p:spPr>
          <a:xfrm>
            <a:off x="2230353" y="2484196"/>
            <a:ext cx="238540" cy="172278"/>
          </a:xfrm>
          <a:prstGeom prst="ellipse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DC224E03-C917-C82C-0D1E-201C3548BD57}"/>
              </a:ext>
            </a:extLst>
          </p:cNvPr>
          <p:cNvSpPr/>
          <p:nvPr/>
        </p:nvSpPr>
        <p:spPr>
          <a:xfrm>
            <a:off x="8193148" y="-123654"/>
            <a:ext cx="38351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latin typeface="Nunito" panose="02000503030000020003" pitchFamily="2" charset="0"/>
              </a:rPr>
              <a:t>ELEMENTOS BÁSICOS</a:t>
            </a:r>
          </a:p>
        </p:txBody>
      </p:sp>
    </p:spTree>
    <p:extLst>
      <p:ext uri="{BB962C8B-B14F-4D97-AF65-F5344CB8AC3E}">
        <p14:creationId xmlns:p14="http://schemas.microsoft.com/office/powerpoint/2010/main" val="2943211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2F90175-DF35-4839-B6ED-E62D385479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0" t="4256" b="26935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E41AF777-320C-4B7D-8FEB-FD48A1AE3956}"/>
              </a:ext>
            </a:extLst>
          </p:cNvPr>
          <p:cNvSpPr/>
          <p:nvPr/>
        </p:nvSpPr>
        <p:spPr>
          <a:xfrm>
            <a:off x="0" y="6321287"/>
            <a:ext cx="12192000" cy="536713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  <a:latin typeface="Bahnschrift Condensed" panose="020B05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WWW.ELTIOEXCEL.COM</a:t>
            </a:r>
            <a:r>
              <a:rPr lang="es-MX" sz="2000" dirty="0">
                <a:solidFill>
                  <a:schemeClr val="tx1"/>
                </a:solidFill>
                <a:latin typeface="Bahnschrift Condensed" panose="020B0502040204020203" pitchFamily="34" charset="0"/>
              </a:rPr>
              <a:t>                                                                                                                                                   @ELTIOEXCEL</a:t>
            </a:r>
            <a:endParaRPr lang="es-CL" sz="2000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A25E71-7251-4DE9-A5C7-8C5831393FC2}"/>
              </a:ext>
            </a:extLst>
          </p:cNvPr>
          <p:cNvSpPr/>
          <p:nvPr/>
        </p:nvSpPr>
        <p:spPr>
          <a:xfrm>
            <a:off x="3164849" y="3412439"/>
            <a:ext cx="6748407" cy="2544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400" b="1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- Hojas</a:t>
            </a:r>
            <a:endParaRPr lang="es-CL" sz="2400" b="1" dirty="0">
              <a:latin typeface="Nunito" panose="02000503030000020003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Localizadas en la parte inferior, las hojas son utilizas para una mejor organización y gestión de las planillas dentro de un archivo de trabajo, podemos crear una nueva hoja dando clic en el signo mas (+)</a:t>
            </a:r>
            <a:endParaRPr lang="es-CL" sz="2400" dirty="0">
              <a:latin typeface="Nunito" panose="02000503030000020003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DF0AD3E-8140-4A88-9342-644E6E7B08B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7672" r="80147"/>
          <a:stretch/>
        </p:blipFill>
        <p:spPr>
          <a:xfrm>
            <a:off x="3306141" y="950040"/>
            <a:ext cx="6607116" cy="2024934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3CCE4EB-3067-4F6A-AF24-3A512E68CF8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691" y="5303232"/>
            <a:ext cx="1151647" cy="835710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0A01CED3-61BE-CE98-9D33-EE48594C6336}"/>
              </a:ext>
            </a:extLst>
          </p:cNvPr>
          <p:cNvSpPr/>
          <p:nvPr/>
        </p:nvSpPr>
        <p:spPr>
          <a:xfrm>
            <a:off x="8356847" y="68326"/>
            <a:ext cx="38351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latin typeface="Nunito" panose="02000503030000020003" pitchFamily="2" charset="0"/>
              </a:rPr>
              <a:t>ELEMENTOS BÁSICOS</a:t>
            </a:r>
          </a:p>
        </p:txBody>
      </p:sp>
    </p:spTree>
    <p:extLst>
      <p:ext uri="{BB962C8B-B14F-4D97-AF65-F5344CB8AC3E}">
        <p14:creationId xmlns:p14="http://schemas.microsoft.com/office/powerpoint/2010/main" val="817624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A6E2A90A-7333-49AD-B34A-18B31B3535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0" t="4256" b="2693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E41AF777-320C-4B7D-8FEB-FD48A1AE3956}"/>
              </a:ext>
            </a:extLst>
          </p:cNvPr>
          <p:cNvSpPr/>
          <p:nvPr/>
        </p:nvSpPr>
        <p:spPr>
          <a:xfrm>
            <a:off x="0" y="6321287"/>
            <a:ext cx="12192000" cy="536713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  <a:latin typeface="Bahnschrift Condensed" panose="020B05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WWW.ELTIOEXCEL.COM</a:t>
            </a:r>
            <a:r>
              <a:rPr lang="es-MX" sz="2000" dirty="0">
                <a:solidFill>
                  <a:schemeClr val="tx1"/>
                </a:solidFill>
                <a:latin typeface="Bahnschrift Condensed" panose="020B0502040204020203" pitchFamily="34" charset="0"/>
              </a:rPr>
              <a:t>                                                                                                                                                   @ELTIOEXCEL</a:t>
            </a:r>
            <a:endParaRPr lang="es-CL" sz="2000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3A9CE5B-34EB-4CFF-8685-07ECB6C93E24}"/>
              </a:ext>
            </a:extLst>
          </p:cNvPr>
          <p:cNvSpPr/>
          <p:nvPr/>
        </p:nvSpPr>
        <p:spPr>
          <a:xfrm>
            <a:off x="1943118" y="504277"/>
            <a:ext cx="7751297" cy="452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b="1" u="sng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FÓRMULAS Y FUNCIONES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CL" sz="2000" u="sng" dirty="0">
              <a:latin typeface="Nunito" panose="02000503030000020003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Muchas personas confunden las fórmulas y funciones de Excel.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2000" dirty="0">
              <a:latin typeface="Nunito" panose="02000503030000020003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¿Cuál es la diferencia entre ellas?</a:t>
            </a:r>
            <a:endParaRPr lang="es-CL" sz="2000" b="1" dirty="0">
              <a:latin typeface="Nunito" panose="02000503030000020003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La fórmula es parecida a las que aprendemos en la escuela.</a:t>
            </a:r>
            <a:endParaRPr lang="es-CL" sz="2000" dirty="0">
              <a:latin typeface="Nunito" panose="02000503030000020003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Es decir, son un conjunto de cálculos que dan un resultado basado en la operación que realizamos.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CL" sz="2000" dirty="0">
              <a:latin typeface="Nunito" panose="02000503030000020003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Las funciones son las que poseen una cadena de cálculo lógico y son predeterminadas en Excel</a:t>
            </a:r>
            <a:r>
              <a:rPr lang="es-MX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  <a:endParaRPr lang="es-CL" dirty="0">
              <a:latin typeface="Nunito" panose="02000503030000020003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E22761B-8E6F-4386-9E14-3CDB618E1A98}"/>
              </a:ext>
            </a:extLst>
          </p:cNvPr>
          <p:cNvSpPr/>
          <p:nvPr/>
        </p:nvSpPr>
        <p:spPr>
          <a:xfrm>
            <a:off x="1788490" y="5649195"/>
            <a:ext cx="7905925" cy="38388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solidFill>
                  <a:schemeClr val="bg2"/>
                </a:solidFill>
                <a:latin typeface="Nunito" panose="0200050303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IMPORTANTE:  FUNCIONES Y FORMULAS COMIENZAN CON      =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6DAA6086-E650-40B1-9260-6042760918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29" y="433795"/>
            <a:ext cx="1151647" cy="835710"/>
          </a:xfrm>
          <a:prstGeom prst="rect">
            <a:avLst/>
          </a:prstGeom>
        </p:spPr>
      </p:pic>
      <p:pic>
        <p:nvPicPr>
          <p:cNvPr id="5" name="Imagen 4" descr="Imagen que contiene objeto&#10;&#10;Descripción generada automáticamente">
            <a:extLst>
              <a:ext uri="{FF2B5EF4-FFF2-40B4-BE49-F238E27FC236}">
                <a16:creationId xmlns:a16="http://schemas.microsoft.com/office/drawing/2014/main" id="{C86AF315-F7E4-048E-CFF7-922708F70B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3223" y="2530337"/>
            <a:ext cx="3790950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521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>
            <a:extLst>
              <a:ext uri="{FF2B5EF4-FFF2-40B4-BE49-F238E27FC236}">
                <a16:creationId xmlns:a16="http://schemas.microsoft.com/office/drawing/2014/main" id="{1370E3F8-B366-46A7-9379-19A194B80C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0" t="4256" b="26935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5CA6C85-AD00-49E1-8D67-7941D33B6DD5}"/>
              </a:ext>
            </a:extLst>
          </p:cNvPr>
          <p:cNvSpPr txBox="1"/>
          <p:nvPr/>
        </p:nvSpPr>
        <p:spPr>
          <a:xfrm>
            <a:off x="2533111" y="797436"/>
            <a:ext cx="5683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atin typeface="Nunito" panose="02000503030000020003" pitchFamily="2" charset="0"/>
              </a:rPr>
              <a:t>- </a:t>
            </a:r>
            <a:r>
              <a:rPr lang="es-MX" sz="2400" b="1" dirty="0">
                <a:latin typeface="Nunito" panose="02000503030000020003" pitchFamily="2" charset="0"/>
                <a:ea typeface="Roboto" panose="02000000000000000000" pitchFamily="2" charset="0"/>
              </a:rPr>
              <a:t>DE REFERENCIA</a:t>
            </a:r>
            <a:endParaRPr lang="es-CL" sz="2400" b="1" dirty="0">
              <a:latin typeface="Nunito" panose="02000503030000020003" pitchFamily="2" charset="0"/>
              <a:ea typeface="Roboto" panose="02000000000000000000" pitchFamily="2" charset="0"/>
            </a:endParaRPr>
          </a:p>
          <a:p>
            <a:endParaRPr lang="es-CL" sz="20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ADCD60D-E701-42BB-AFF5-4CBB59E9691F}"/>
              </a:ext>
            </a:extLst>
          </p:cNvPr>
          <p:cNvSpPr/>
          <p:nvPr/>
        </p:nvSpPr>
        <p:spPr>
          <a:xfrm>
            <a:off x="0" y="6321287"/>
            <a:ext cx="12192000" cy="536713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  <a:latin typeface="Bahnschrift Condensed" panose="020B05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WWW.ELTIOEXCEL.COM</a:t>
            </a:r>
            <a:r>
              <a:rPr lang="es-MX" sz="2000" dirty="0">
                <a:solidFill>
                  <a:schemeClr val="tx1"/>
                </a:solidFill>
                <a:latin typeface="Bahnschrift Condensed" panose="020B0502040204020203" pitchFamily="34" charset="0"/>
              </a:rPr>
              <a:t>                                                                                                                                                   @ELTIOEXCEL</a:t>
            </a:r>
            <a:endParaRPr lang="es-CL" sz="2000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12B6C1E8-256D-4A63-876E-D67496A724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628370"/>
              </p:ext>
            </p:extLst>
          </p:nvPr>
        </p:nvGraphicFramePr>
        <p:xfrm>
          <a:off x="3802064" y="3200569"/>
          <a:ext cx="4044371" cy="2012950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153210">
                  <a:extLst>
                    <a:ext uri="{9D8B030D-6E8A-4147-A177-3AD203B41FA5}">
                      <a16:colId xmlns:a16="http://schemas.microsoft.com/office/drawing/2014/main" val="3930158054"/>
                    </a:ext>
                  </a:extLst>
                </a:gridCol>
                <a:gridCol w="2891161">
                  <a:extLst>
                    <a:ext uri="{9D8B030D-6E8A-4147-A177-3AD203B41FA5}">
                      <a16:colId xmlns:a16="http://schemas.microsoft.com/office/drawing/2014/main" val="1248143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Operador</a:t>
                      </a:r>
                      <a:endParaRPr lang="es-CL" sz="1800" dirty="0">
                        <a:effectLst/>
                        <a:latin typeface="Bahnschrift Condensed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Operación</a:t>
                      </a:r>
                      <a:endParaRPr lang="es-CL" sz="1800" dirty="0">
                        <a:effectLst/>
                        <a:latin typeface="Bahnschrift Condensed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55036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:</a:t>
                      </a:r>
                      <a:endParaRPr lang="es-CL" sz="1800" dirty="0">
                        <a:effectLst/>
                        <a:latin typeface="Bahnschrift Condensed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Un intervalo continuo, ejemplo Inicio: Final</a:t>
                      </a:r>
                      <a:endParaRPr lang="es-CL" sz="1800" dirty="0">
                        <a:effectLst/>
                        <a:latin typeface="Bahnschrift Condensed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89106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;</a:t>
                      </a:r>
                      <a:endParaRPr lang="es-CL" sz="1800" dirty="0">
                        <a:effectLst/>
                        <a:latin typeface="Bahnschrift Condensed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Separa Argumentos o criterios de formulas, intervalo, celdas y parámetros</a:t>
                      </a:r>
                      <a:endParaRPr lang="es-CL" sz="1800" dirty="0">
                        <a:effectLst/>
                        <a:latin typeface="Bahnschrift Condensed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4551105"/>
                  </a:ext>
                </a:extLst>
              </a:tr>
            </a:tbl>
          </a:graphicData>
        </a:graphic>
      </p:graphicFrame>
      <p:sp>
        <p:nvSpPr>
          <p:cNvPr id="15" name="Rectángulo 14">
            <a:extLst>
              <a:ext uri="{FF2B5EF4-FFF2-40B4-BE49-F238E27FC236}">
                <a16:creationId xmlns:a16="http://schemas.microsoft.com/office/drawing/2014/main" id="{CD0F135D-0048-4DCB-BEFE-6FBCF622E32D}"/>
              </a:ext>
            </a:extLst>
          </p:cNvPr>
          <p:cNvSpPr/>
          <p:nvPr/>
        </p:nvSpPr>
        <p:spPr>
          <a:xfrm>
            <a:off x="2724674" y="1365620"/>
            <a:ext cx="5491784" cy="1688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s-MX" sz="2400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Las referencias</a:t>
            </a:r>
            <a:r>
              <a:rPr lang="es-CL" sz="2400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s-MX" sz="2400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se utilizan para que Excel pueda identificar los valores, que debe utilizar en la fórmula.</a:t>
            </a:r>
            <a:endParaRPr lang="es-CL" sz="2400" dirty="0">
              <a:latin typeface="Nunito" panose="02000503030000020003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	Ejemplo:	=suma(A1;A3:A5)</a:t>
            </a:r>
            <a:endParaRPr lang="es-CL" sz="2400" dirty="0">
              <a:latin typeface="Nunito" panose="02000503030000020003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F572873-9459-413D-9C02-94887E99AB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4325" y="5338911"/>
            <a:ext cx="1151647" cy="83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898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>
            <a:extLst>
              <a:ext uri="{FF2B5EF4-FFF2-40B4-BE49-F238E27FC236}">
                <a16:creationId xmlns:a16="http://schemas.microsoft.com/office/drawing/2014/main" id="{1370E3F8-B366-46A7-9379-19A194B80C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0" t="4256" b="2693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5CA6C85-AD00-49E1-8D67-7941D33B6DD5}"/>
              </a:ext>
            </a:extLst>
          </p:cNvPr>
          <p:cNvSpPr txBox="1"/>
          <p:nvPr/>
        </p:nvSpPr>
        <p:spPr>
          <a:xfrm>
            <a:off x="2533111" y="1114545"/>
            <a:ext cx="7784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atin typeface="Nunito" panose="02000503030000020003" pitchFamily="2" charset="0"/>
              </a:rPr>
              <a:t>- </a:t>
            </a:r>
            <a:r>
              <a:rPr lang="es-MX" sz="2400" b="1" dirty="0">
                <a:latin typeface="Nunito" panose="02000503030000020003" pitchFamily="2" charset="0"/>
                <a:ea typeface="Roboto" panose="02000000000000000000" pitchFamily="2" charset="0"/>
              </a:rPr>
              <a:t>DE REFERENCIA de celda externas a la hoja</a:t>
            </a:r>
            <a:endParaRPr lang="es-CL" sz="2400" b="1" dirty="0">
              <a:latin typeface="Nunito" panose="02000503030000020003" pitchFamily="2" charset="0"/>
              <a:ea typeface="Roboto" panose="02000000000000000000" pitchFamily="2" charset="0"/>
            </a:endParaRPr>
          </a:p>
          <a:p>
            <a:endParaRPr lang="es-CL" sz="20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ADCD60D-E701-42BB-AFF5-4CBB59E9691F}"/>
              </a:ext>
            </a:extLst>
          </p:cNvPr>
          <p:cNvSpPr/>
          <p:nvPr/>
        </p:nvSpPr>
        <p:spPr>
          <a:xfrm>
            <a:off x="0" y="6321287"/>
            <a:ext cx="12192000" cy="536713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  <a:latin typeface="Bahnschrift Condensed" panose="020B05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WWW.ELTIOEXCEL.COM</a:t>
            </a:r>
            <a:r>
              <a:rPr lang="es-MX" sz="2000" dirty="0">
                <a:solidFill>
                  <a:schemeClr val="tx1"/>
                </a:solidFill>
                <a:latin typeface="Bahnschrift Condensed" panose="020B0502040204020203" pitchFamily="34" charset="0"/>
              </a:rPr>
              <a:t>                                                                                                                                                   @ELTIOEXCEL</a:t>
            </a:r>
            <a:endParaRPr lang="es-CL" sz="2000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D0F135D-0048-4DCB-BEFE-6FBCF622E32D}"/>
              </a:ext>
            </a:extLst>
          </p:cNvPr>
          <p:cNvSpPr/>
          <p:nvPr/>
        </p:nvSpPr>
        <p:spPr>
          <a:xfrm>
            <a:off x="1985513" y="1754962"/>
            <a:ext cx="7306574" cy="2160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s-ES" sz="2400" b="0" i="0" dirty="0">
                <a:solidFill>
                  <a:srgbClr val="202124"/>
                </a:solidFill>
                <a:effectLst/>
                <a:latin typeface="Google Sans"/>
              </a:rPr>
              <a:t>Se puede hacer referencia a celdas que se encuentran en otras hojas de cálculo si se anexa el nombre de la hoja de cálculo seguido de un signo de exclamación </a:t>
            </a:r>
            <a:r>
              <a:rPr lang="es-ES" sz="2400" b="0" i="0" dirty="0">
                <a:solidFill>
                  <a:srgbClr val="040C28"/>
                </a:solidFill>
                <a:effectLst/>
                <a:latin typeface="Google Sans"/>
              </a:rPr>
              <a:t>(!)</a:t>
            </a:r>
            <a:r>
              <a:rPr lang="es-ES" sz="2400" b="0" i="0" dirty="0">
                <a:solidFill>
                  <a:srgbClr val="202124"/>
                </a:solidFill>
                <a:effectLst/>
                <a:latin typeface="Google Sans"/>
              </a:rPr>
              <a:t> al comienzo de la referencia de celda.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Ejemplo:	=suma(HOJA!A1;A3:A5)</a:t>
            </a:r>
            <a:endParaRPr lang="es-CL" sz="2400" dirty="0">
              <a:latin typeface="Nunito" panose="02000503030000020003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F572873-9459-413D-9C02-94887E99AB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4325" y="5338911"/>
            <a:ext cx="1151647" cy="83571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605AF91B-2CF9-4061-ADBB-736A18B671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21118" y="4141186"/>
            <a:ext cx="3894157" cy="161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3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>
            <a:extLst>
              <a:ext uri="{FF2B5EF4-FFF2-40B4-BE49-F238E27FC236}">
                <a16:creationId xmlns:a16="http://schemas.microsoft.com/office/drawing/2014/main" id="{1370E3F8-B366-46A7-9379-19A194B80C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0" t="4256" b="26935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5CA6C85-AD00-49E1-8D67-7941D33B6DD5}"/>
              </a:ext>
            </a:extLst>
          </p:cNvPr>
          <p:cNvSpPr txBox="1"/>
          <p:nvPr/>
        </p:nvSpPr>
        <p:spPr>
          <a:xfrm>
            <a:off x="2401251" y="793351"/>
            <a:ext cx="5683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atin typeface="Nunito" panose="02000503030000020003" pitchFamily="2" charset="0"/>
              </a:rPr>
              <a:t>- </a:t>
            </a:r>
            <a:r>
              <a:rPr lang="es-MX" sz="2400" b="1" dirty="0">
                <a:latin typeface="Nunito" panose="02000503030000020003" pitchFamily="2" charset="0"/>
                <a:ea typeface="Roboto" panose="02000000000000000000" pitchFamily="2" charset="0"/>
              </a:rPr>
              <a:t>DE REFERENCIA</a:t>
            </a:r>
            <a:endParaRPr lang="es-CL" sz="2400" b="1" dirty="0">
              <a:latin typeface="Nunito" panose="02000503030000020003" pitchFamily="2" charset="0"/>
              <a:ea typeface="Roboto" panose="02000000000000000000" pitchFamily="2" charset="0"/>
            </a:endParaRPr>
          </a:p>
          <a:p>
            <a:endParaRPr lang="es-CL" sz="20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ADCD60D-E701-42BB-AFF5-4CBB59E9691F}"/>
              </a:ext>
            </a:extLst>
          </p:cNvPr>
          <p:cNvSpPr/>
          <p:nvPr/>
        </p:nvSpPr>
        <p:spPr>
          <a:xfrm>
            <a:off x="0" y="6321287"/>
            <a:ext cx="12192000" cy="536713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  <a:latin typeface="Bahnschrift Condensed" panose="020B05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WWW.ELTIOEXCEL.COM</a:t>
            </a:r>
            <a:r>
              <a:rPr lang="es-MX" sz="2000" dirty="0">
                <a:solidFill>
                  <a:schemeClr val="tx1"/>
                </a:solidFill>
                <a:latin typeface="Bahnschrift Condensed" panose="020B0502040204020203" pitchFamily="34" charset="0"/>
              </a:rPr>
              <a:t>                                                                                                                                                   @ELTIOEXCEL</a:t>
            </a:r>
            <a:endParaRPr lang="es-CL" sz="2000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12B6C1E8-256D-4A63-876E-D67496A72408}"/>
              </a:ext>
            </a:extLst>
          </p:cNvPr>
          <p:cNvGraphicFramePr>
            <a:graphicFrameLocks noGrp="1"/>
          </p:cNvGraphicFramePr>
          <p:nvPr/>
        </p:nvGraphicFramePr>
        <p:xfrm>
          <a:off x="3448381" y="3429000"/>
          <a:ext cx="4044371" cy="2012950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153210">
                  <a:extLst>
                    <a:ext uri="{9D8B030D-6E8A-4147-A177-3AD203B41FA5}">
                      <a16:colId xmlns:a16="http://schemas.microsoft.com/office/drawing/2014/main" val="3930158054"/>
                    </a:ext>
                  </a:extLst>
                </a:gridCol>
                <a:gridCol w="2891161">
                  <a:extLst>
                    <a:ext uri="{9D8B030D-6E8A-4147-A177-3AD203B41FA5}">
                      <a16:colId xmlns:a16="http://schemas.microsoft.com/office/drawing/2014/main" val="1248143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Operador</a:t>
                      </a:r>
                      <a:endParaRPr lang="es-CL" sz="1800" dirty="0">
                        <a:effectLst/>
                        <a:latin typeface="Bahnschrift Condensed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Operación</a:t>
                      </a:r>
                      <a:endParaRPr lang="es-CL" sz="1800" dirty="0">
                        <a:effectLst/>
                        <a:latin typeface="Bahnschrift Condensed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55036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:</a:t>
                      </a:r>
                      <a:endParaRPr lang="es-CL" sz="1800" dirty="0">
                        <a:effectLst/>
                        <a:latin typeface="Bahnschrift Condensed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Un intervalo continuo, ejemplo Inicio: Final</a:t>
                      </a:r>
                      <a:endParaRPr lang="es-CL" sz="1800" dirty="0">
                        <a:effectLst/>
                        <a:latin typeface="Bahnschrift Condensed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89106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;</a:t>
                      </a:r>
                      <a:endParaRPr lang="es-CL" sz="1800" dirty="0">
                        <a:effectLst/>
                        <a:latin typeface="Bahnschrift Condensed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Separa Argumentos o criterios de formulas, intervalo, celdas y parámetros</a:t>
                      </a:r>
                      <a:endParaRPr lang="es-CL" sz="1800" dirty="0">
                        <a:effectLst/>
                        <a:latin typeface="Bahnschrift Condensed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4551105"/>
                  </a:ext>
                </a:extLst>
              </a:tr>
            </a:tbl>
          </a:graphicData>
        </a:graphic>
      </p:graphicFrame>
      <p:sp>
        <p:nvSpPr>
          <p:cNvPr id="15" name="Rectángulo 14">
            <a:extLst>
              <a:ext uri="{FF2B5EF4-FFF2-40B4-BE49-F238E27FC236}">
                <a16:creationId xmlns:a16="http://schemas.microsoft.com/office/drawing/2014/main" id="{CD0F135D-0048-4DCB-BEFE-6FBCF622E32D}"/>
              </a:ext>
            </a:extLst>
          </p:cNvPr>
          <p:cNvSpPr/>
          <p:nvPr/>
        </p:nvSpPr>
        <p:spPr>
          <a:xfrm>
            <a:off x="2724674" y="1365620"/>
            <a:ext cx="5491784" cy="1688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s-MX" sz="2400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Las referencias</a:t>
            </a:r>
            <a:r>
              <a:rPr lang="es-CL" sz="2400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s-MX" sz="2400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se utilizan para que Excel pueda identificar los valores, que debe utilizar en la fórmula.</a:t>
            </a:r>
            <a:endParaRPr lang="es-CL" sz="2400" dirty="0">
              <a:latin typeface="Nunito" panose="02000503030000020003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latin typeface="Nunito" panose="02000503030000020003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	Ejemplo:	=suma(A1;A3:A5)</a:t>
            </a:r>
            <a:endParaRPr lang="es-CL" sz="2400" dirty="0">
              <a:latin typeface="Nunito" panose="02000503030000020003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F572873-9459-413D-9C02-94887E99AB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4325" y="5338911"/>
            <a:ext cx="1151647" cy="83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53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429</Words>
  <Application>Microsoft Office PowerPoint</Application>
  <PresentationFormat>Panorámica</PresentationFormat>
  <Paragraphs>51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Bahnschrift Condensed</vt:lpstr>
      <vt:lpstr>Calibri</vt:lpstr>
      <vt:lpstr>Calibri Light</vt:lpstr>
      <vt:lpstr>Google Sans</vt:lpstr>
      <vt:lpstr>Nunito</vt:lpstr>
      <vt:lpstr>Roboto Black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Chavez</dc:creator>
  <cp:lastModifiedBy>Luis Chavez</cp:lastModifiedBy>
  <cp:revision>26</cp:revision>
  <dcterms:created xsi:type="dcterms:W3CDTF">2020-05-16T15:38:06Z</dcterms:created>
  <dcterms:modified xsi:type="dcterms:W3CDTF">2024-06-27T06:17:49Z</dcterms:modified>
</cp:coreProperties>
</file>